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55" r:id="rId5"/>
    <p:sldId id="356" r:id="rId6"/>
    <p:sldId id="354" r:id="rId7"/>
    <p:sldId id="287" r:id="rId8"/>
    <p:sldId id="297" r:id="rId9"/>
    <p:sldId id="267" r:id="rId10"/>
    <p:sldId id="265" r:id="rId11"/>
    <p:sldId id="343" r:id="rId12"/>
    <p:sldId id="295" r:id="rId13"/>
    <p:sldId id="306" r:id="rId14"/>
    <p:sldId id="330" r:id="rId15"/>
    <p:sldId id="342" r:id="rId16"/>
    <p:sldId id="345" r:id="rId17"/>
    <p:sldId id="346" r:id="rId18"/>
    <p:sldId id="347" r:id="rId19"/>
    <p:sldId id="348" r:id="rId20"/>
    <p:sldId id="357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, Jonathan" initials="YJ" lastIdx="1" clrIdx="0">
    <p:extLst>
      <p:ext uri="{19B8F6BF-5375-455C-9EA6-DF929625EA0E}">
        <p15:presenceInfo xmlns:p15="http://schemas.microsoft.com/office/powerpoint/2012/main" userId="S-1-5-21-2016689524-1830251358-2087665911-195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025"/>
    <a:srgbClr val="6E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0856" autoAdjust="0"/>
  </p:normalViewPr>
  <p:slideViewPr>
    <p:cSldViewPr snapToGrid="0">
      <p:cViewPr varScale="1">
        <p:scale>
          <a:sx n="104" d="100"/>
          <a:sy n="104" d="100"/>
        </p:scale>
        <p:origin x="1134" y="138"/>
      </p:cViewPr>
      <p:guideLst/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19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B279-335D-433E-BB72-57C4E19276E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7A00-5EED-4C5B-B960-639C528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7A00-5EED-4C5B-B960-639C528FC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6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27A00-5EED-4C5B-B960-639C528FC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4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7A00-5EED-4C5B-B960-639C528FC9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7A00-5EED-4C5B-B960-639C528FC9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290233"/>
            <a:ext cx="12186435" cy="382044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243281" y="3624044"/>
            <a:ext cx="12583487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9878" y="4510244"/>
            <a:ext cx="4692242" cy="363759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 Name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84402"/>
            <a:ext cx="12191999" cy="5748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200" b="1" baseline="0">
                <a:solidFill>
                  <a:schemeClr val="accent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b="1"/>
            </a:lvl2pPr>
            <a:lvl3pPr marL="914400" indent="0">
              <a:lnSpc>
                <a:spcPct val="100000"/>
              </a:lnSpc>
              <a:buFontTx/>
              <a:buNone/>
              <a:defRPr b="1"/>
            </a:lvl3pPr>
            <a:lvl4pPr marL="1371600" indent="0">
              <a:lnSpc>
                <a:spcPct val="100000"/>
              </a:lnSpc>
              <a:buFontTx/>
              <a:buNone/>
              <a:defRPr b="1"/>
            </a:lvl4pPr>
            <a:lvl5pPr marL="1828800" indent="0">
              <a:lnSpc>
                <a:spcPct val="100000"/>
              </a:lnSpc>
              <a:buFontTx/>
              <a:buNone/>
              <a:defRPr b="1"/>
            </a:lvl5pPr>
          </a:lstStyle>
          <a:p>
            <a:pPr lvl="0"/>
            <a:r>
              <a:rPr lang="en-US" dirty="0" smtClean="0"/>
              <a:t>TITLE OF SLIDE PRESENTATION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0800000">
            <a:off x="-133004" y="3657674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-8239"/>
            <a:ext cx="12192000" cy="280835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49675" y="4890752"/>
            <a:ext cx="4692650" cy="3524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7" y="5857639"/>
            <a:ext cx="2399397" cy="9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96099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1178" y="1046148"/>
            <a:ext cx="6766146" cy="5094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1706"/>
            <a:ext cx="3932237" cy="259728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183188" y="987425"/>
            <a:ext cx="6922126" cy="5212039"/>
          </a:xfrm>
          <a:prstGeom prst="rect">
            <a:avLst/>
          </a:prstGeom>
          <a:noFill/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7076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218376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200103" y="1229488"/>
            <a:ext cx="4837471" cy="505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804720" y="6483106"/>
            <a:ext cx="2475810" cy="237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Jonathan Young - January 2019  </a:t>
            </a:r>
            <a:fld id="{21C27344-F760-4C21-B6CF-490BA1C9823E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00103" y="1229488"/>
            <a:ext cx="4837471" cy="505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3054695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69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29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0819"/>
            <a:ext cx="10515600" cy="289006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1176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75" y="1257456"/>
            <a:ext cx="10515600" cy="8171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291075" y="2485160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247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36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78256"/>
            <a:ext cx="5181600" cy="19997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478256"/>
            <a:ext cx="5181600" cy="19997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51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7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966265"/>
            <a:ext cx="5157787" cy="530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790177"/>
            <a:ext cx="5157787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966265"/>
            <a:ext cx="5183188" cy="530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790177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783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964554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549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Graph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3486" y="1298525"/>
            <a:ext cx="5713413" cy="54010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This is where your text would go.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3538" y="1985963"/>
            <a:ext cx="10993437" cy="41687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76981" y="6282811"/>
            <a:ext cx="12899923" cy="96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7312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9626"/>
            <a:ext cx="7247199" cy="10150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75420"/>
            <a:ext cx="6172200" cy="32856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75420"/>
            <a:ext cx="3932237" cy="3293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46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29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53009"/>
            <a:ext cx="10515600" cy="289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E655-7650-4717-ABD3-EAFB8769213F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839-F425-40A6-B32F-E22A9978FC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64524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6502" y="897773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 rot="10800000">
            <a:off x="9700" y="6320440"/>
            <a:ext cx="12192000" cy="534470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0800000">
            <a:off x="-133004" y="6287188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00" y="6418398"/>
            <a:ext cx="1220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 in research, making a difference.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50" y="1384182"/>
            <a:ext cx="3210300" cy="4903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9" y="6325226"/>
            <a:ext cx="1364801" cy="5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56" r:id="rId9"/>
    <p:sldLayoutId id="2147483657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Roboto Condensed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3657" y="273325"/>
            <a:ext cx="11542569" cy="511466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Pillars </a:t>
            </a:r>
            <a:r>
              <a:rPr lang="en-US" dirty="0">
                <a:latin typeface="Arial Narrow" panose="020B0606020202030204" pitchFamily="34" charset="0"/>
              </a:rPr>
              <a:t>of WARF </a:t>
            </a:r>
            <a:r>
              <a:rPr lang="en-US" dirty="0" smtClean="0">
                <a:latin typeface="Arial Narrow" panose="020B0606020202030204" pitchFamily="34" charset="0"/>
              </a:rPr>
              <a:t>Therapeutics: Invest - Develop - Partner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" y="914401"/>
            <a:ext cx="8305799" cy="2569580"/>
          </a:xfrm>
        </p:spPr>
        <p:txBody>
          <a:bodyPr tIns="0">
            <a:noAutofit/>
          </a:bodyPr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i="1" dirty="0"/>
              <a:t>Mission:</a:t>
            </a:r>
            <a:r>
              <a:rPr lang="en-US" dirty="0"/>
              <a:t> To </a:t>
            </a:r>
            <a:r>
              <a:rPr lang="en-US" b="1" dirty="0"/>
              <a:t>partner</a:t>
            </a:r>
            <a:r>
              <a:rPr lang="en-US" dirty="0"/>
              <a:t> with UW </a:t>
            </a:r>
            <a:r>
              <a:rPr lang="en-US" dirty="0" smtClean="0"/>
              <a:t>and MIR Principal </a:t>
            </a:r>
            <a:r>
              <a:rPr lang="en-US" dirty="0"/>
              <a:t>Investigators (</a:t>
            </a:r>
            <a:r>
              <a:rPr lang="en-US" dirty="0" smtClean="0"/>
              <a:t>PIs</a:t>
            </a:r>
            <a:r>
              <a:rPr lang="en-US" dirty="0"/>
              <a:t>) interested in translational research, </a:t>
            </a:r>
            <a:r>
              <a:rPr lang="en-US" b="1" dirty="0"/>
              <a:t>invest</a:t>
            </a:r>
            <a:r>
              <a:rPr lang="en-US" dirty="0"/>
              <a:t> to discover &amp; </a:t>
            </a:r>
            <a:r>
              <a:rPr lang="en-US" b="1" dirty="0"/>
              <a:t>develop</a:t>
            </a:r>
            <a:r>
              <a:rPr lang="en-US" dirty="0"/>
              <a:t> novel drug like molecules that modulate </a:t>
            </a:r>
            <a:r>
              <a:rPr lang="en-US" dirty="0" smtClean="0"/>
              <a:t>validated </a:t>
            </a:r>
            <a:r>
              <a:rPr lang="en-US" dirty="0"/>
              <a:t>targets and improve human disease, and </a:t>
            </a:r>
            <a:r>
              <a:rPr lang="en-US" b="1" dirty="0"/>
              <a:t>partner</a:t>
            </a:r>
            <a:r>
              <a:rPr lang="en-US" dirty="0"/>
              <a:t> with bio-centric companies to </a:t>
            </a: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dirty="0" smtClean="0"/>
              <a:t>commercialize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85" y="1106792"/>
            <a:ext cx="3423138" cy="1092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" y="3743201"/>
            <a:ext cx="12191999" cy="5486400"/>
          </a:xfrm>
          <a:prstGeom prst="rect">
            <a:avLst/>
          </a:prstGeom>
        </p:spPr>
        <p:txBody>
          <a:bodyPr t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/>
              <a:t>WARF Therapeutics:</a:t>
            </a:r>
            <a:r>
              <a:rPr lang="en-US" b="1" dirty="0" smtClean="0"/>
              <a:t> </a:t>
            </a:r>
            <a:r>
              <a:rPr lang="en-US" dirty="0" smtClean="0"/>
              <a:t>A team of industry trained “Drug Hunters” </a:t>
            </a:r>
            <a:br>
              <a:rPr lang="en-US" dirty="0" smtClean="0"/>
            </a:br>
            <a:r>
              <a:rPr lang="en-US" dirty="0" smtClean="0"/>
              <a:t>with expertise in navigating the pre-clinical drug discovery space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i="1" dirty="0" smtClean="0"/>
              <a:t>Aspirational Goals &amp; Benefits:</a:t>
            </a:r>
            <a:r>
              <a:rPr lang="en-US" dirty="0" smtClean="0"/>
              <a:t> 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dirty="0" smtClean="0"/>
              <a:t>Continue the UW legacy &amp; deliver novel medicines to patients with unmet medical needs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dirty="0" smtClean="0"/>
              <a:t>Revenue stream for PIs, UW, and WARF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9376" y="-19207"/>
            <a:ext cx="5298386" cy="5114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Program Nomination Form: Executive Summary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46583"/>
              </p:ext>
            </p:extLst>
          </p:nvPr>
        </p:nvGraphicFramePr>
        <p:xfrm>
          <a:off x="0" y="878297"/>
          <a:ext cx="12192000" cy="5631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82">
                  <a:extLst>
                    <a:ext uri="{9D8B030D-6E8A-4147-A177-3AD203B41FA5}">
                      <a16:colId xmlns:a16="http://schemas.microsoft.com/office/drawing/2014/main" val="582355138"/>
                    </a:ext>
                  </a:extLst>
                </a:gridCol>
                <a:gridCol w="10520218">
                  <a:extLst>
                    <a:ext uri="{9D8B030D-6E8A-4147-A177-3AD203B41FA5}">
                      <a16:colId xmlns:a16="http://schemas.microsoft.com/office/drawing/2014/main" val="2786441425"/>
                    </a:ext>
                  </a:extLst>
                </a:gridCol>
              </a:tblGrid>
              <a:tr h="7299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The Right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Requested and</a:t>
                      </a:r>
                      <a:r>
                        <a:rPr lang="en-US" sz="2400" baseline="0" dirty="0" smtClean="0"/>
                        <a:t> to be filled in </a:t>
                      </a:r>
                      <a:r>
                        <a:rPr lang="en-US" sz="2400" dirty="0" smtClean="0"/>
                        <a:t>from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Principal</a:t>
                      </a:r>
                      <a:r>
                        <a:rPr lang="en-US" sz="2400" baseline="0" dirty="0" smtClean="0"/>
                        <a:t> Investigator (PI), </a:t>
                      </a:r>
                      <a:r>
                        <a:rPr lang="en-US" sz="2400" dirty="0" smtClean="0"/>
                        <a:t>WARF Therapeutics </a:t>
                      </a:r>
                      <a:r>
                        <a:rPr lang="en-US" sz="2400" baseline="0" dirty="0" smtClean="0"/>
                        <a:t>, or Consultant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49450"/>
                  </a:ext>
                </a:extLst>
              </a:tr>
              <a:tr h="918790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Specify</a:t>
                      </a:r>
                      <a:r>
                        <a:rPr lang="en-US" sz="1400" baseline="0" dirty="0" smtClean="0"/>
                        <a:t> the target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Specify the intended or potential disease(s) and the therapeutic hypothesis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Provide the existing (and/or planned) target validation data: for example target modulation-functional relationships with either CRISPR, siRNA, or small molecule pharmacological modulation (</a:t>
                      </a:r>
                      <a:r>
                        <a:rPr lang="en-US" sz="1400" i="1" baseline="0" dirty="0" smtClean="0"/>
                        <a:t>in vitro </a:t>
                      </a:r>
                      <a:r>
                        <a:rPr lang="en-US" sz="1400" baseline="0" dirty="0" smtClean="0"/>
                        <a:t>and/or </a:t>
                      </a:r>
                      <a:r>
                        <a:rPr lang="en-US" sz="1400" i="1" baseline="0" dirty="0" smtClean="0"/>
                        <a:t>in vivo</a:t>
                      </a:r>
                      <a:r>
                        <a:rPr lang="en-US" sz="1400" baseline="0" dirty="0" smtClean="0"/>
                        <a:t>), human genetic-disease data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966366"/>
                  </a:ext>
                </a:extLst>
              </a:tr>
              <a:tr h="918790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Tissue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Specify which tissues where the target is expressed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Specify which tissue is the intended target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What potential target engagement and/or functional biomarkers and if these assays currently exist,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would need to be developed or validated?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173695"/>
                  </a:ext>
                </a:extLst>
              </a:tr>
              <a:tr h="581716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Specify known target related</a:t>
                      </a:r>
                      <a:r>
                        <a:rPr lang="en-US" sz="1400" baseline="0" dirty="0" smtClean="0"/>
                        <a:t> pharmacology that could impact the therapeutic index in patients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Specify proteins with high sequence homology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806149"/>
                  </a:ext>
                </a:extLst>
              </a:tr>
              <a:tr h="569457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Patients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Specify what patients would be targeted for this drug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How would patients be identified or stratified?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664067"/>
                  </a:ext>
                </a:extLst>
              </a:tr>
              <a:tr h="711322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Commercial Potential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Specify what is the Standard of Care (SOC) for this </a:t>
                      </a:r>
                      <a:r>
                        <a:rPr lang="en-US" sz="1400" dirty="0" smtClean="0"/>
                        <a:t>disease </a:t>
                      </a:r>
                      <a:r>
                        <a:rPr lang="en-US" sz="1400" baseline="0" dirty="0" smtClean="0"/>
                        <a:t>(WARF Therapeutics to fill in)</a:t>
                      </a:r>
                      <a:endParaRPr lang="en-US" sz="14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How will a</a:t>
                      </a:r>
                      <a:r>
                        <a:rPr lang="en-US" sz="1400" baseline="0" dirty="0" smtClean="0"/>
                        <a:t> drug for this target differentiate versus </a:t>
                      </a:r>
                      <a:r>
                        <a:rPr lang="en-US" sz="1400" baseline="0" dirty="0" smtClean="0"/>
                        <a:t>SOC? (WARF Therapeutics to fill in)</a:t>
                      </a:r>
                      <a:endParaRPr lang="en-US" sz="14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Specify the competitive landscape for this target or indication</a:t>
                      </a:r>
                      <a:r>
                        <a:rPr lang="en-US" sz="1400" baseline="0" dirty="0" smtClean="0"/>
                        <a:t>? (WARF Therapeutics to fill in)</a:t>
                      </a:r>
                      <a:endParaRPr lang="en-US" sz="1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270670"/>
                  </a:ext>
                </a:extLst>
              </a:tr>
              <a:tr h="7299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Modality / Assay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Specify</a:t>
                      </a:r>
                      <a:r>
                        <a:rPr lang="en-US" sz="1400" baseline="0" dirty="0" smtClean="0"/>
                        <a:t> the preferred modality (small molecule, PROTAC, </a:t>
                      </a:r>
                      <a:r>
                        <a:rPr lang="en-US" sz="1400" baseline="0" dirty="0" smtClean="0"/>
                        <a:t>peptide, protein, antibody, anti-sense</a:t>
                      </a:r>
                      <a:r>
                        <a:rPr lang="en-US" sz="1400" baseline="0" dirty="0" smtClean="0"/>
                        <a:t>, siRNA</a:t>
                      </a:r>
                      <a:r>
                        <a:rPr lang="en-US" sz="1400" baseline="0" dirty="0" smtClean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Has this target been screened before? If so, was it successful or unsuccessful?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What assays and reagents are available for the proposed screen?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Why is the proposed approach thought to be innovative and potentially grant competitive?</a:t>
                      </a:r>
                      <a:endParaRPr lang="en-US" sz="1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58597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949352">
            <a:off x="7049064" y="2474612"/>
            <a:ext cx="4570481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only. View as a template. Use the blank page that follows as your Executive Summary and complete the requested information for each row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9827" y="-19207"/>
            <a:ext cx="655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Name/Department </a:t>
            </a:r>
            <a:r>
              <a:rPr lang="en-US" dirty="0">
                <a:solidFill>
                  <a:schemeClr val="bg1"/>
                </a:solidFill>
              </a:rPr>
              <a:t>of Principal Investigator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i="1" dirty="0" smtClean="0">
                <a:solidFill>
                  <a:schemeClr val="bg1"/>
                </a:solidFill>
              </a:rPr>
              <a:t>insert name here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Target and Therapeutic Indication: </a:t>
            </a:r>
            <a:r>
              <a:rPr lang="en-US" b="1" i="1" dirty="0" smtClean="0">
                <a:solidFill>
                  <a:schemeClr val="bg1"/>
                </a:solidFill>
              </a:rPr>
              <a:t>insert target &amp; indication here</a:t>
            </a:r>
            <a:endParaRPr lang="en-US" b="1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Date of Submission (Month/day/year): </a:t>
            </a:r>
            <a:r>
              <a:rPr lang="en-US" b="1" i="1" dirty="0">
                <a:solidFill>
                  <a:schemeClr val="bg1"/>
                </a:solidFill>
              </a:rPr>
              <a:t>insert </a:t>
            </a:r>
            <a:r>
              <a:rPr lang="en-US" b="1" i="1" dirty="0" smtClean="0">
                <a:solidFill>
                  <a:schemeClr val="bg1"/>
                </a:solidFill>
              </a:rPr>
              <a:t>date </a:t>
            </a:r>
            <a:r>
              <a:rPr lang="en-US" b="1" i="1" dirty="0">
                <a:solidFill>
                  <a:schemeClr val="bg1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2299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Target (primary 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594425" cy="53426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Insert Tables, figures, images that support the 3 questions for the “Right Target” and target </a:t>
            </a:r>
            <a:r>
              <a:rPr lang="en-US" dirty="0" smtClean="0"/>
              <a:t>validation</a:t>
            </a:r>
          </a:p>
          <a:p>
            <a:endParaRPr lang="en-US" dirty="0" smtClean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dirty="0"/>
              <a:t>Specify the target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dirty="0"/>
              <a:t>Specify the intended or potential disease(s) and the therapeutic hypothesis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dirty="0"/>
              <a:t>Provide the existing (and/or planned) target validation data: for example target modulation-functional relationships with either CRISPR, siRNA, or small molecule pharmacological modulation (</a:t>
            </a:r>
            <a:r>
              <a:rPr lang="en-US" i="1" dirty="0"/>
              <a:t>in vitro </a:t>
            </a:r>
            <a:r>
              <a:rPr lang="en-US" dirty="0"/>
              <a:t>and/or </a:t>
            </a:r>
            <a:r>
              <a:rPr lang="en-US" i="1" dirty="0"/>
              <a:t>in vivo</a:t>
            </a:r>
            <a:r>
              <a:rPr lang="en-US" dirty="0"/>
              <a:t>), human genetic-disease data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dirty="0"/>
              <a:t>Disease association, genetics and expression data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dirty="0"/>
              <a:t>Gain of Function (GOF), Loss of Function (LOF) experiments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i="1" dirty="0"/>
              <a:t>In vitro </a:t>
            </a:r>
            <a:r>
              <a:rPr lang="en-US" sz="1600" dirty="0"/>
              <a:t>and </a:t>
            </a:r>
            <a:r>
              <a:rPr lang="en-US" sz="1600" i="1" dirty="0"/>
              <a:t>in vivo </a:t>
            </a:r>
            <a:r>
              <a:rPr lang="en-US" sz="1600" dirty="0"/>
              <a:t>disease models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dirty="0"/>
              <a:t>Transgenic models (knock in or knock out)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dirty="0"/>
              <a:t>Understanding of molecular signaling pathways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1600" dirty="0"/>
              <a:t>Pharmacological modulation with Tool compound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Annotate with text to articulate key </a:t>
            </a:r>
            <a:r>
              <a:rPr lang="en-US" dirty="0" smtClean="0"/>
              <a:t>messages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1508676"/>
            <a:ext cx="5952484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for the “Right Target”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topic: for slide 2 of the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“Right Target”, create duplicate slide and make Title “</a:t>
            </a:r>
            <a:r>
              <a:rPr lang="en-US" sz="2800" b="1" dirty="0">
                <a:solidFill>
                  <a:srgbClr val="FF0000"/>
                </a:solidFill>
              </a:rPr>
              <a:t>The Right Target (continued)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9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Target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Tissue (primary 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289625" cy="49822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Insert Tables, figures, images that support the 3 questions for the “Right Tissue”</a:t>
            </a:r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which tissues where the target is expressed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which tissue is the intended target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potential target engagement and/or functional biomarkers and if these assays currently exist, would need to be developed or validated?</a:t>
            </a:r>
          </a:p>
          <a:p>
            <a:endParaRPr lang="en-US" dirty="0" smtClean="0"/>
          </a:p>
          <a:p>
            <a:r>
              <a:rPr lang="en-US" dirty="0" smtClean="0"/>
              <a:t>Annotate </a:t>
            </a:r>
            <a:r>
              <a:rPr lang="en-US" dirty="0" smtClean="0"/>
              <a:t>with text to articulate key messages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2585892"/>
            <a:ext cx="595248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</a:t>
            </a:r>
          </a:p>
        </p:txBody>
      </p:sp>
    </p:spTree>
    <p:extLst>
      <p:ext uri="{BB962C8B-B14F-4D97-AF65-F5344CB8AC3E}">
        <p14:creationId xmlns:p14="http://schemas.microsoft.com/office/powerpoint/2010/main" val="457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Safety (primary 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289625" cy="4982253"/>
          </a:xfrm>
        </p:spPr>
        <p:txBody>
          <a:bodyPr>
            <a:normAutofit/>
          </a:bodyPr>
          <a:lstStyle/>
          <a:p>
            <a:r>
              <a:rPr lang="en-US" dirty="0" smtClean="0"/>
              <a:t>Insert Tables, figures, images that support the questions for the “Right Safety” </a:t>
            </a:r>
            <a:endParaRPr lang="en-US" dirty="0" smtClean="0"/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known target related pharmacology that could impact the therapeutic index in patients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proteins with high sequence homology</a:t>
            </a:r>
          </a:p>
          <a:p>
            <a:endParaRPr lang="en-US" dirty="0" smtClean="0"/>
          </a:p>
          <a:p>
            <a:r>
              <a:rPr lang="en-US" dirty="0" smtClean="0"/>
              <a:t>Annotate with text to articulate key messages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2585892"/>
            <a:ext cx="595248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</a:t>
            </a:r>
          </a:p>
        </p:txBody>
      </p:sp>
    </p:spTree>
    <p:extLst>
      <p:ext uri="{BB962C8B-B14F-4D97-AF65-F5344CB8AC3E}">
        <p14:creationId xmlns:p14="http://schemas.microsoft.com/office/powerpoint/2010/main" val="40567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Patients (primary 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289625" cy="4982253"/>
          </a:xfrm>
        </p:spPr>
        <p:txBody>
          <a:bodyPr>
            <a:normAutofit/>
          </a:bodyPr>
          <a:lstStyle/>
          <a:p>
            <a:r>
              <a:rPr lang="en-US" dirty="0" smtClean="0"/>
              <a:t>Insert Tables, figures, images that support the questions for the “Right Patients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what patients would be targeted for this drug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would patients be identified or stratified?</a:t>
            </a:r>
          </a:p>
          <a:p>
            <a:endParaRPr lang="en-US" dirty="0" smtClean="0"/>
          </a:p>
          <a:p>
            <a:r>
              <a:rPr lang="en-US" dirty="0" smtClean="0"/>
              <a:t>Annotate with text to articulate key </a:t>
            </a:r>
            <a:r>
              <a:rPr lang="en-US" dirty="0" smtClean="0"/>
              <a:t>messages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2585892"/>
            <a:ext cx="595248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</a:t>
            </a:r>
          </a:p>
        </p:txBody>
      </p:sp>
    </p:spTree>
    <p:extLst>
      <p:ext uri="{BB962C8B-B14F-4D97-AF65-F5344CB8AC3E}">
        <p14:creationId xmlns:p14="http://schemas.microsoft.com/office/powerpoint/2010/main" val="42814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Commercial Potential (primary 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289625" cy="4982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Insert Tables, figures, images that support the questions for the “Right Commercial Potential” </a:t>
            </a:r>
            <a:endParaRPr lang="en-US" dirty="0" smtClean="0"/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what is the Standard of Care (SOC) for this disease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will a drug for this target differentiate versus SOC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the competitive landscape for this target or indication?</a:t>
            </a:r>
          </a:p>
          <a:p>
            <a:endParaRPr lang="en-US" dirty="0" smtClean="0"/>
          </a:p>
          <a:p>
            <a:r>
              <a:rPr lang="en-US" dirty="0" smtClean="0"/>
              <a:t>Annotate with text to articulate key </a:t>
            </a:r>
            <a:r>
              <a:rPr lang="en-US" dirty="0" smtClean="0"/>
              <a:t>messages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2585892"/>
            <a:ext cx="595248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</a:t>
            </a:r>
          </a:p>
        </p:txBody>
      </p:sp>
    </p:spTree>
    <p:extLst>
      <p:ext uri="{BB962C8B-B14F-4D97-AF65-F5344CB8AC3E}">
        <p14:creationId xmlns:p14="http://schemas.microsoft.com/office/powerpoint/2010/main" val="20866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</a:t>
            </a:r>
            <a:r>
              <a:rPr lang="en-US" dirty="0" smtClean="0"/>
              <a:t>Modality / Assay (primary </a:t>
            </a:r>
            <a:r>
              <a:rPr lang="en-US" dirty="0" smtClean="0"/>
              <a:t>data to the questions below: 3-10 slides as needed)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9648" y="1002705"/>
            <a:ext cx="6289625" cy="49822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Insert Tables, figures, images that support the questions for the “Right </a:t>
            </a:r>
            <a:r>
              <a:rPr lang="en-US" dirty="0" smtClean="0"/>
              <a:t>Modality / Assay” 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Specify the preferred modality (small molecule, PROTAC, peptide, protein, antibody, anti-sense, siRNA)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Has this target been screened before? If so, was it successful or unsuccessful?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assays and reagents are available for the proposed screen?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Why is the proposed approach thought to be innovative and potentially grant competitive?</a:t>
            </a:r>
          </a:p>
          <a:p>
            <a:endParaRPr lang="en-US" dirty="0" smtClean="0"/>
          </a:p>
          <a:p>
            <a:r>
              <a:rPr lang="en-US" dirty="0" smtClean="0"/>
              <a:t>Annotate with text to articulate key </a:t>
            </a:r>
            <a:r>
              <a:rPr lang="en-US" dirty="0" smtClean="0"/>
              <a:t>messages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49352">
            <a:off x="5950996" y="2585892"/>
            <a:ext cx="595248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page is for instructional purposes only View as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is no slide count limitation for each topic</a:t>
            </a:r>
          </a:p>
        </p:txBody>
      </p:sp>
    </p:spTree>
    <p:extLst>
      <p:ext uri="{BB962C8B-B14F-4D97-AF65-F5344CB8AC3E}">
        <p14:creationId xmlns:p14="http://schemas.microsoft.com/office/powerpoint/2010/main" val="25838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1205" y="0"/>
            <a:ext cx="10965982" cy="511466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WARF Therapeutics Virtual Laboratory: Bridging the Gap between Novel UW Discoveries &amp; Bio-Pharma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23" y="3284457"/>
            <a:ext cx="3038862" cy="3018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5" y="3284457"/>
            <a:ext cx="3038862" cy="3020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49"/>
            <a:ext cx="3313099" cy="3142494"/>
          </a:xfrm>
          <a:prstGeom prst="rect">
            <a:avLst/>
          </a:prstGeom>
          <a:ln w="7302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01" y="959024"/>
            <a:ext cx="3313099" cy="314249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48" y="877477"/>
            <a:ext cx="7409703" cy="3297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476" y="911365"/>
            <a:ext cx="26335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9526" y="989422"/>
            <a:ext cx="2995948" cy="3986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Development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25613" y="2366573"/>
            <a:ext cx="1780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Trials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8986" y="2337008"/>
            <a:ext cx="27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Novel biological target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Therapeutic hypothesis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Rigorous target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44" y="1372120"/>
            <a:ext cx="3067544" cy="9776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60592" y="911365"/>
            <a:ext cx="5280881" cy="5367831"/>
            <a:chOff x="3660592" y="911365"/>
            <a:chExt cx="5280881" cy="5367831"/>
          </a:xfrm>
        </p:grpSpPr>
        <p:sp>
          <p:nvSpPr>
            <p:cNvPr id="20" name="TextBox 19"/>
            <p:cNvSpPr txBox="1"/>
            <p:nvPr/>
          </p:nvSpPr>
          <p:spPr>
            <a:xfrm>
              <a:off x="4192896" y="911365"/>
              <a:ext cx="40276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Preclinical Drug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Discovery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60592" y="5580454"/>
              <a:ext cx="5280881" cy="698742"/>
              <a:chOff x="3660592" y="5580454"/>
              <a:chExt cx="5280881" cy="69874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96801" y="5580454"/>
                <a:ext cx="47920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01E1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    Potential    Licensable    Assets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E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660592" y="5971419"/>
                <a:ext cx="5280881" cy="307777"/>
                <a:chOff x="3660592" y="5986327"/>
                <a:chExt cx="5280881" cy="307777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660592" y="5986327"/>
                  <a:ext cx="950325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01E1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Novel Hits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243609" y="5986327"/>
                  <a:ext cx="998351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01E1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Late Leads 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904440" y="5986327"/>
                  <a:ext cx="1014252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01E1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Early Leads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31187" y="5986327"/>
                  <a:ext cx="1510286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01E1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Clinical Candidate</a:t>
                  </a:r>
                </a:p>
              </p:txBody>
            </p:sp>
          </p:grpSp>
        </p:grpSp>
      </p:grpSp>
      <p:sp>
        <p:nvSpPr>
          <p:cNvPr id="28" name="TextBox 27"/>
          <p:cNvSpPr txBox="1"/>
          <p:nvPr/>
        </p:nvSpPr>
        <p:spPr>
          <a:xfrm>
            <a:off x="3216538" y="2366573"/>
            <a:ext cx="356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Preclinical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Discovery Experts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Molecule Design &amp; Optimization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5906" y="2366573"/>
            <a:ext cx="271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Novel Intellectual Property (IP)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1999" y="4780572"/>
            <a:ext cx="30883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 resource (FFS)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Discovery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MSA signed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1309" y="4780572"/>
            <a:ext cx="30128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Risk/reward sharing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artner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Discovery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MSA signed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90073" y="1434585"/>
            <a:ext cx="261485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Pharma/Biotech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0511" y="1434585"/>
            <a:ext cx="2215469" cy="6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 &amp; MIR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16398" y="4159259"/>
            <a:ext cx="2839581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Pharmaron/Wuxi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11309" y="4159259"/>
            <a:ext cx="3080690" cy="66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Sanford Burnham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Prebys Research Institute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1" r="5052" b="20624"/>
          <a:stretch/>
        </p:blipFill>
        <p:spPr>
          <a:xfrm>
            <a:off x="-1" y="3205998"/>
            <a:ext cx="2950031" cy="31089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1653" y="4199974"/>
            <a:ext cx="2470805" cy="10515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Institute for 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Calibri" panose="020F0502020204030204"/>
              </a:rPr>
              <a:t>and Translational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Calibri" panose="020F0502020204030204"/>
              </a:rPr>
              <a:t>Research (ICTR)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419" y="5360176"/>
            <a:ext cx="276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Preclinical research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955" b="20624"/>
          <a:stretch/>
        </p:blipFill>
        <p:spPr>
          <a:xfrm>
            <a:off x="9130700" y="3199842"/>
            <a:ext cx="3063240" cy="31089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71453" y="4258590"/>
            <a:ext cx="3048781" cy="1051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Institute for 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Calibri" panose="020F0502020204030204"/>
              </a:rPr>
              <a:t>and Translational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prstClr val="white"/>
                </a:solidFill>
                <a:latin typeface="Calibri" panose="020F0502020204030204"/>
              </a:rPr>
              <a:t>Research (ICTR)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42438" y="5360176"/>
            <a:ext cx="27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research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Rationale </a:t>
            </a:r>
            <a:r>
              <a:rPr lang="en-US" dirty="0" smtClean="0"/>
              <a:t>for the 5R Philosophy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9254"/>
            <a:ext cx="11969988" cy="511466"/>
          </a:xfrm>
        </p:spPr>
        <p:txBody>
          <a:bodyPr/>
          <a:lstStyle/>
          <a:p>
            <a:r>
              <a:rPr lang="en-US" dirty="0" smtClean="0"/>
              <a:t>Why do Drugs Fail in the Clinic? AstraZeneca Determined Late-Stage Failure Linked to Target Selection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248074" y="1171335"/>
            <a:ext cx="3430222" cy="4893647"/>
            <a:chOff x="5055608" y="968333"/>
            <a:chExt cx="2781913" cy="41762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5608" y="968333"/>
              <a:ext cx="2781913" cy="347359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29933" y="4559849"/>
              <a:ext cx="2233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Nature Reviews Drug Discovery </a:t>
              </a:r>
              <a:r>
                <a:rPr lang="en-US" sz="1600" b="1" dirty="0" smtClean="0"/>
                <a:t>2016</a:t>
              </a:r>
              <a:r>
                <a:rPr lang="en-US" sz="1600" dirty="0" smtClean="0"/>
                <a:t>, </a:t>
              </a:r>
              <a:r>
                <a:rPr lang="en-US" sz="1600" i="1" dirty="0" smtClean="0"/>
                <a:t>15</a:t>
              </a:r>
              <a:r>
                <a:rPr lang="en-US" sz="1600" dirty="0" smtClean="0"/>
                <a:t>, 817</a:t>
              </a:r>
              <a:endParaRPr 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171335"/>
            <a:ext cx="7999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Efficacy-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could be due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nsufficient target engagement and/or poor pharmacokinetics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Preclinical models did not translate into human disease modulation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target validation data linking target modulation (GOF and LOF) to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Safety-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could be due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based toxicity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Off-target toxicity</a:t>
            </a:r>
          </a:p>
          <a:p>
            <a:pPr marL="914400" lvl="1" indent="-2286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metabolite) toxicity</a:t>
            </a:r>
          </a:p>
        </p:txBody>
      </p:sp>
    </p:spTree>
    <p:extLst>
      <p:ext uri="{BB962C8B-B14F-4D97-AF65-F5344CB8AC3E}">
        <p14:creationId xmlns:p14="http://schemas.microsoft.com/office/powerpoint/2010/main" val="2917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90" y="952484"/>
            <a:ext cx="8645783" cy="524274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The Right Target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Strong link (human genetics) between target &amp; disease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Strong Target Validation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Available &amp; predictive biomarkers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The Right Tissue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Adequate drug exposure in tissue of interest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Defined PD biomarkers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Clear understanding of PK/PD/functional relationships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The Right Safety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Understanding </a:t>
            </a:r>
            <a:r>
              <a:rPr lang="en-US" sz="2600" b="1" dirty="0" smtClean="0"/>
              <a:t>ALL</a:t>
            </a:r>
            <a:r>
              <a:rPr lang="en-US" sz="2600" dirty="0" smtClean="0"/>
              <a:t> on-target </a:t>
            </a:r>
            <a:r>
              <a:rPr lang="en-US" sz="2600" dirty="0"/>
              <a:t>modulation effects </a:t>
            </a:r>
            <a:r>
              <a:rPr lang="en-US" sz="2600" dirty="0" smtClean="0"/>
              <a:t>(therapeutic index)</a:t>
            </a: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The Right Patients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Know how to identify and stratify patients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The Right Commercial Potential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sz="2600" dirty="0" smtClean="0"/>
              <a:t>Differentiated versus standard of care (SOC)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1" y="-9236"/>
            <a:ext cx="12192001" cy="511466"/>
          </a:xfrm>
        </p:spPr>
        <p:txBody>
          <a:bodyPr/>
          <a:lstStyle/>
          <a:p>
            <a:r>
              <a:rPr lang="en-US" dirty="0" smtClean="0"/>
              <a:t>AstraZeneca’s 5R Philosophy Focused Resources on Most Validated Targets Which Led to Improved Productivity Metrics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98405" y="6025952"/>
            <a:ext cx="3966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Nature Reviews Drug Discovery 2014, 13, 419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33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134" y="989056"/>
            <a:ext cx="10270066" cy="4954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/>
              <a:t>Target:</a:t>
            </a:r>
            <a:r>
              <a:rPr lang="en-US" sz="3200" dirty="0" smtClean="0"/>
              <a:t> </a:t>
            </a:r>
            <a:r>
              <a:rPr lang="en-US" sz="3200" dirty="0"/>
              <a:t>is a molecule in the body, usually a protein, that is intrinsically associated with a particular disease process and that could be addressed by a drug to produce a desired therapeutic effect</a:t>
            </a:r>
            <a:r>
              <a:rPr lang="en-US" sz="3200" dirty="0" smtClean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Definition of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Definition of Target Validation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46248" y="1854961"/>
            <a:ext cx="5210848" cy="370301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/>
              <a:t>Target Validation: </a:t>
            </a:r>
            <a:r>
              <a:rPr lang="en-US" sz="3200" dirty="0" smtClean="0"/>
              <a:t>the </a:t>
            </a:r>
            <a:r>
              <a:rPr lang="en-US" sz="3200" dirty="0"/>
              <a:t>process of </a:t>
            </a:r>
            <a:r>
              <a:rPr lang="en-US" sz="3200" dirty="0" smtClean="0"/>
              <a:t>physiologically, pathologically</a:t>
            </a:r>
            <a:r>
              <a:rPr lang="en-US" sz="3200" dirty="0"/>
              <a:t>, and pharmacologically evaluating </a:t>
            </a:r>
            <a:r>
              <a:rPr lang="en-US" sz="3200" dirty="0" smtClean="0"/>
              <a:t>a biomolecule. Might </a:t>
            </a:r>
            <a:r>
              <a:rPr lang="en-US" sz="3200" dirty="0"/>
              <a:t>be performed at the </a:t>
            </a:r>
            <a:r>
              <a:rPr lang="en-US" sz="3200" dirty="0" smtClean="0"/>
              <a:t>molecular, cellular</a:t>
            </a:r>
            <a:r>
              <a:rPr lang="en-US" sz="3200" dirty="0"/>
              <a:t>, or whole animal level</a:t>
            </a:r>
            <a:r>
              <a:rPr lang="en-US" sz="3200" dirty="0" smtClean="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7887857" y="3126305"/>
            <a:ext cx="1634837" cy="1160331"/>
          </a:xfrm>
          <a:prstGeom prst="ellipse">
            <a:avLst/>
          </a:prstGeom>
          <a:solidFill>
            <a:srgbClr val="00B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ID &amp; Validation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45022" y="1902661"/>
            <a:ext cx="1754909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Disease association, genetics and expression data 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796670" y="1131425"/>
            <a:ext cx="1817211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Gain of Function (GOF), Loss of Function (LOF) experiments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10060756" y="1902661"/>
            <a:ext cx="1817211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In vitro </a:t>
            </a:r>
            <a:r>
              <a:rPr lang="en-US" sz="1400" dirty="0" smtClean="0"/>
              <a:t>and</a:t>
            </a:r>
            <a:r>
              <a:rPr lang="en-US" sz="1400" i="1" dirty="0" smtClean="0"/>
              <a:t> in vivo</a:t>
            </a:r>
            <a:r>
              <a:rPr lang="en-US" sz="1400" dirty="0" smtClean="0"/>
              <a:t> disease models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10060756" y="4286636"/>
            <a:ext cx="1817211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Understanding of molecular signaling pathways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7796670" y="5023412"/>
            <a:ext cx="1817211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Pharmaco</a:t>
            </a:r>
            <a:r>
              <a:rPr lang="en-US" sz="1400" dirty="0" smtClean="0"/>
              <a:t>-logical modulation with Tool </a:t>
            </a:r>
            <a:r>
              <a:rPr lang="en-US" sz="1400" dirty="0" err="1" smtClean="0"/>
              <a:t>cmpd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5745022" y="4286636"/>
            <a:ext cx="1754909" cy="1160331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Transgenic models (knock in or knock out)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 rot="2477136">
            <a:off x="7364238" y="2938265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005690">
            <a:off x="9467083" y="4107466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405094" y="2549257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102571">
            <a:off x="7364665" y="4118172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8405094" y="4510720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779806">
            <a:off x="9468997" y="2920239"/>
            <a:ext cx="600363" cy="3369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63" y="25957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TEMPLATES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90060"/>
            <a:ext cx="12192001" cy="542761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Pre-submission: PI and </a:t>
            </a:r>
            <a:r>
              <a:rPr lang="en-US" dirty="0"/>
              <a:t>WARF</a:t>
            </a:r>
            <a:r>
              <a:rPr lang="en-US" dirty="0" smtClean="0"/>
              <a:t> Therapeutics can have regular meetings to discuss idea(s) </a:t>
            </a:r>
          </a:p>
          <a:p>
            <a:pPr marL="914400" lvl="1"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eview program data, identify gaps and plan next steps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Submission </a:t>
            </a:r>
            <a:r>
              <a:rPr lang="en-US" dirty="0"/>
              <a:t>Process to WARF Therapeutics </a:t>
            </a:r>
            <a:endParaRPr lang="en-US" dirty="0" smtClean="0"/>
          </a:p>
          <a:p>
            <a:pPr marL="914400" lvl="1">
              <a:buFont typeface="+mj-lt"/>
              <a:buAutoNum type="arabicPeriod"/>
            </a:pPr>
            <a:r>
              <a:rPr lang="en-US" dirty="0" smtClean="0"/>
              <a:t> PI submits IDR &amp; “Program Nomination Form”</a:t>
            </a:r>
          </a:p>
          <a:p>
            <a:pPr marL="914400" lvl="1">
              <a:buFont typeface="+mj-lt"/>
              <a:buAutoNum type="arabicPeriod"/>
            </a:pPr>
            <a:r>
              <a:rPr lang="en-US" dirty="0" smtClean="0"/>
              <a:t> Formal presentation made to Scientific Advisory Board</a:t>
            </a:r>
          </a:p>
          <a:p>
            <a:pPr marL="914400" lvl="1">
              <a:buFont typeface="+mj-lt"/>
              <a:buAutoNum type="arabicPeriod"/>
            </a:pPr>
            <a:r>
              <a:rPr lang="en-US" dirty="0" smtClean="0"/>
              <a:t> Program Decision &amp; Prioritization</a:t>
            </a:r>
          </a:p>
          <a:p>
            <a:pPr marL="1371600" lvl="2">
              <a:buFont typeface="Wingdings" panose="05000000000000000000" pitchFamily="2" charset="2"/>
              <a:buChar char="§"/>
            </a:pPr>
            <a:r>
              <a:rPr lang="en-US" dirty="0" smtClean="0"/>
              <a:t>If Program accepted, next steps in collaboration with WARF Therapeutics include</a:t>
            </a:r>
          </a:p>
          <a:p>
            <a:pPr marL="1828800" lvl="3">
              <a:buFont typeface="Calibri" panose="020F0502020204030204" pitchFamily="34" charset="0"/>
              <a:buChar char="―"/>
            </a:pPr>
            <a:r>
              <a:rPr lang="en-US" dirty="0" smtClean="0"/>
              <a:t>Develop work plan, Go / No Go decisions, and timelines</a:t>
            </a:r>
          </a:p>
          <a:p>
            <a:pPr marL="1828800" lvl="3">
              <a:buFont typeface="Calibri" panose="020F0502020204030204" pitchFamily="34" charset="0"/>
              <a:buChar char="―"/>
            </a:pPr>
            <a:r>
              <a:rPr lang="en-US" dirty="0" smtClean="0"/>
              <a:t>Discuss and agree on public disclosure/publication plan</a:t>
            </a:r>
          </a:p>
          <a:p>
            <a:pPr marL="1828800" lvl="3">
              <a:buFont typeface="Calibri" panose="020F0502020204030204" pitchFamily="34" charset="0"/>
              <a:buChar char="―"/>
            </a:pPr>
            <a:r>
              <a:rPr lang="en-US" dirty="0" smtClean="0"/>
              <a:t>Determine model and allocate resources</a:t>
            </a:r>
          </a:p>
          <a:p>
            <a:pPr marL="1371600" lvl="2">
              <a:buFont typeface="Wingdings" panose="05000000000000000000" pitchFamily="2" charset="2"/>
              <a:buChar char="§"/>
            </a:pPr>
            <a:r>
              <a:rPr lang="en-US" dirty="0" smtClean="0"/>
              <a:t>If Program not accepted</a:t>
            </a:r>
          </a:p>
          <a:p>
            <a:pPr marL="1828800" lvl="3">
              <a:buFont typeface="Calibri" panose="020F0502020204030204" pitchFamily="34" charset="0"/>
              <a:buChar char="―"/>
            </a:pPr>
            <a:r>
              <a:rPr lang="en-US" dirty="0" smtClean="0"/>
              <a:t>Provide feedback and rationale for the decision</a:t>
            </a:r>
          </a:p>
          <a:p>
            <a:pPr marL="1828800" lvl="3">
              <a:buFont typeface="Calibri" panose="020F0502020204030204" pitchFamily="34" charset="0"/>
              <a:buChar char="―"/>
            </a:pPr>
            <a:r>
              <a:rPr lang="en-US" dirty="0" smtClean="0"/>
              <a:t>Suggest experiments that if successful could lead to future acceptance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7" y="156234"/>
            <a:ext cx="11314207" cy="511466"/>
          </a:xfrm>
        </p:spPr>
        <p:txBody>
          <a:bodyPr/>
          <a:lstStyle/>
          <a:p>
            <a:r>
              <a:rPr lang="en-US" dirty="0" smtClean="0"/>
              <a:t>Message to PI’s: Interact with WARF Therapeutics Early &amp;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RF">
      <a:dk1>
        <a:srgbClr val="201E1E"/>
      </a:dk1>
      <a:lt1>
        <a:sysClr val="window" lastClr="FFFFFF"/>
      </a:lt1>
      <a:dk2>
        <a:srgbClr val="44546A"/>
      </a:dk2>
      <a:lt2>
        <a:srgbClr val="E7E6E6"/>
      </a:lt2>
      <a:accent1>
        <a:srgbClr val="B62025"/>
      </a:accent1>
      <a:accent2>
        <a:srgbClr val="6E6C59"/>
      </a:accent2>
      <a:accent3>
        <a:srgbClr val="44ADE2"/>
      </a:accent3>
      <a:accent4>
        <a:srgbClr val="201E1E"/>
      </a:accent4>
      <a:accent5>
        <a:srgbClr val="FAA61A"/>
      </a:accent5>
      <a:accent6>
        <a:srgbClr val="FFCB0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rfTemplate [Read-Only]" id="{3AE3CFD1-4342-4C92-BF7D-BF40E70F3D2C}" vid="{C59830EE-BBA2-42BA-88ED-8BBD036FA5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831FE574B3D4AA704846C30BE8A62" ma:contentTypeVersion="23" ma:contentTypeDescription="Create a new document." ma:contentTypeScope="" ma:versionID="fad1efe9d415c479d04d140a4487c2cb">
  <xsd:schema xmlns:xsd="http://www.w3.org/2001/XMLSchema" xmlns:xs="http://www.w3.org/2001/XMLSchema" xmlns:p="http://schemas.microsoft.com/office/2006/metadata/properties" xmlns:ns2="13453c7b-82eb-4fa3-a25d-56e59ed6e0ab" targetNamespace="http://schemas.microsoft.com/office/2006/metadata/properties" ma:root="true" ma:fieldsID="b86bd456953c9df8efddc9119613b683" ns2:_="">
    <xsd:import namespace="13453c7b-82eb-4fa3-a25d-56e59ed6e0a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3c7b-82eb-4fa3-a25d-56e59ed6e0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5F4EFA-96A3-4881-96CE-89545D139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21914-BD5B-4FA6-80E7-41265DA24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3c7b-82eb-4fa3-a25d-56e59ed6e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94781-1C6C-4427-A9C5-F15F09E59FD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3453c7b-82eb-4fa3-a25d-56e59ed6e0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WarfTemplate</Template>
  <TotalTime>16097</TotalTime>
  <Words>1610</Words>
  <Application>Microsoft Office PowerPoint</Application>
  <PresentationFormat>Widescreen</PresentationFormat>
  <Paragraphs>228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Open Sans</vt:lpstr>
      <vt:lpstr>Roboto Condensed</vt:lpstr>
      <vt:lpstr>Wingdings</vt:lpstr>
      <vt:lpstr>Office Theme</vt:lpstr>
      <vt:lpstr>PowerPoint Presentation</vt:lpstr>
      <vt:lpstr>PowerPoint Presentation</vt:lpstr>
      <vt:lpstr>Rationale for the 5R Philosophy</vt:lpstr>
      <vt:lpstr>PowerPoint Presentation</vt:lpstr>
      <vt:lpstr>PowerPoint Presentation</vt:lpstr>
      <vt:lpstr>PowerPoint Presentation</vt:lpstr>
      <vt:lpstr>PowerPoint Presentation</vt:lpstr>
      <vt:lpstr>TEMPLATES &amp;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Wisconsin Alumni Research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Jonathan</dc:creator>
  <cp:lastModifiedBy>Young, Jonathan</cp:lastModifiedBy>
  <cp:revision>546</cp:revision>
  <dcterms:created xsi:type="dcterms:W3CDTF">2018-10-04T13:00:25Z</dcterms:created>
  <dcterms:modified xsi:type="dcterms:W3CDTF">2019-03-19T15:17:59Z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0x010100353831FE574B3D4AA704846C30BE8A62</vt:lpwstr>
  </property>
</Properties>
</file>